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6"/>
  </p:notesMasterIdLst>
  <p:handoutMasterIdLst>
    <p:handoutMasterId r:id="rId47"/>
  </p:handoutMasterIdLst>
  <p:sldIdLst>
    <p:sldId id="350" r:id="rId2"/>
    <p:sldId id="298" r:id="rId3"/>
    <p:sldId id="351" r:id="rId4"/>
    <p:sldId id="299" r:id="rId5"/>
    <p:sldId id="300" r:id="rId6"/>
    <p:sldId id="302" r:id="rId7"/>
    <p:sldId id="301" r:id="rId8"/>
    <p:sldId id="303" r:id="rId9"/>
    <p:sldId id="306" r:id="rId10"/>
    <p:sldId id="308" r:id="rId11"/>
    <p:sldId id="310" r:id="rId12"/>
    <p:sldId id="317" r:id="rId13"/>
    <p:sldId id="316" r:id="rId14"/>
    <p:sldId id="315" r:id="rId15"/>
    <p:sldId id="314" r:id="rId16"/>
    <p:sldId id="313" r:id="rId17"/>
    <p:sldId id="312" r:id="rId18"/>
    <p:sldId id="311" r:id="rId19"/>
    <p:sldId id="323" r:id="rId20"/>
    <p:sldId id="322" r:id="rId21"/>
    <p:sldId id="321" r:id="rId22"/>
    <p:sldId id="320" r:id="rId23"/>
    <p:sldId id="329" r:id="rId24"/>
    <p:sldId id="339" r:id="rId25"/>
    <p:sldId id="338" r:id="rId26"/>
    <p:sldId id="337" r:id="rId27"/>
    <p:sldId id="336" r:id="rId28"/>
    <p:sldId id="335" r:id="rId29"/>
    <p:sldId id="334" r:id="rId30"/>
    <p:sldId id="340" r:id="rId31"/>
    <p:sldId id="333" r:id="rId32"/>
    <p:sldId id="332" r:id="rId33"/>
    <p:sldId id="331" r:id="rId34"/>
    <p:sldId id="330" r:id="rId35"/>
    <p:sldId id="328" r:id="rId36"/>
    <p:sldId id="326" r:id="rId37"/>
    <p:sldId id="325" r:id="rId38"/>
    <p:sldId id="324" r:id="rId39"/>
    <p:sldId id="319" r:id="rId40"/>
    <p:sldId id="344" r:id="rId41"/>
    <p:sldId id="343" r:id="rId42"/>
    <p:sldId id="342" r:id="rId43"/>
    <p:sldId id="341" r:id="rId44"/>
    <p:sldId id="346" r:id="rId45"/>
  </p:sldIdLst>
  <p:sldSz cx="12192000" cy="6858000"/>
  <p:notesSz cx="10234613" cy="7099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75C4615-3E44-4833-8E00-5D6C4267E351}">
          <p14:sldIdLst>
            <p14:sldId id="350"/>
            <p14:sldId id="298"/>
            <p14:sldId id="351"/>
            <p14:sldId id="299"/>
            <p14:sldId id="300"/>
            <p14:sldId id="302"/>
            <p14:sldId id="301"/>
            <p14:sldId id="303"/>
            <p14:sldId id="306"/>
            <p14:sldId id="308"/>
            <p14:sldId id="310"/>
            <p14:sldId id="317"/>
            <p14:sldId id="316"/>
            <p14:sldId id="315"/>
            <p14:sldId id="314"/>
            <p14:sldId id="313"/>
            <p14:sldId id="312"/>
            <p14:sldId id="311"/>
            <p14:sldId id="323"/>
            <p14:sldId id="322"/>
            <p14:sldId id="321"/>
            <p14:sldId id="320"/>
            <p14:sldId id="329"/>
            <p14:sldId id="339"/>
            <p14:sldId id="338"/>
            <p14:sldId id="337"/>
            <p14:sldId id="336"/>
            <p14:sldId id="335"/>
            <p14:sldId id="334"/>
            <p14:sldId id="340"/>
            <p14:sldId id="333"/>
            <p14:sldId id="332"/>
            <p14:sldId id="331"/>
            <p14:sldId id="330"/>
            <p14:sldId id="328"/>
            <p14:sldId id="326"/>
            <p14:sldId id="325"/>
            <p14:sldId id="324"/>
            <p14:sldId id="319"/>
            <p14:sldId id="344"/>
            <p14:sldId id="343"/>
            <p14:sldId id="342"/>
            <p14:sldId id="341"/>
            <p14:sldId id="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  <p15:guide id="3" orient="horz" pos="2236">
          <p15:clr>
            <a:srgbClr val="A4A3A4"/>
          </p15:clr>
        </p15:guide>
        <p15:guide id="4" pos="322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обряков Иван Андреевич" initials="ДИА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38" autoAdjust="0"/>
    <p:restoredTop sz="94247" autoAdjust="0"/>
  </p:normalViewPr>
  <p:slideViewPr>
    <p:cSldViewPr>
      <p:cViewPr varScale="1">
        <p:scale>
          <a:sx n="109" d="100"/>
          <a:sy n="109" d="100"/>
        </p:scale>
        <p:origin x="312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-2004" y="-36"/>
      </p:cViewPr>
      <p:guideLst>
        <p:guide orient="horz" pos="3223"/>
        <p:guide pos="2236"/>
        <p:guide orient="horz" pos="2236"/>
        <p:guide pos="32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5304" cy="3545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797022" y="0"/>
            <a:ext cx="4435304" cy="3545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00AE6-82B7-4647-8D1E-4369968616BB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743619"/>
            <a:ext cx="4435304" cy="3545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797022" y="6743619"/>
            <a:ext cx="4435304" cy="3545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30BE2-5054-4CDB-9D07-016CED74AC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268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435000" cy="355929"/>
          </a:xfrm>
          <a:prstGeom prst="rect">
            <a:avLst/>
          </a:prstGeom>
        </p:spPr>
        <p:txBody>
          <a:bodyPr vert="horz" lIns="94599" tIns="47299" rIns="94599" bIns="4729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797230" y="1"/>
            <a:ext cx="4435000" cy="355929"/>
          </a:xfrm>
          <a:prstGeom prst="rect">
            <a:avLst/>
          </a:prstGeom>
        </p:spPr>
        <p:txBody>
          <a:bodyPr vert="horz" lIns="94599" tIns="47299" rIns="94599" bIns="47299" rtlCol="0"/>
          <a:lstStyle>
            <a:lvl1pPr algn="r">
              <a:defRPr sz="1200"/>
            </a:lvl1pPr>
          </a:lstStyle>
          <a:p>
            <a:fld id="{2B791C99-13CB-45E4-A4CF-5B56AB0703D9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01688" y="454025"/>
            <a:ext cx="8702675" cy="4895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99" tIns="47299" rIns="94599" bIns="4729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23463" y="5493866"/>
            <a:ext cx="8187690" cy="1152128"/>
          </a:xfrm>
          <a:prstGeom prst="rect">
            <a:avLst/>
          </a:prstGeom>
        </p:spPr>
        <p:txBody>
          <a:bodyPr vert="horz" lIns="94599" tIns="47299" rIns="94599" bIns="4729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743373"/>
            <a:ext cx="4435000" cy="355929"/>
          </a:xfrm>
          <a:prstGeom prst="rect">
            <a:avLst/>
          </a:prstGeom>
        </p:spPr>
        <p:txBody>
          <a:bodyPr vert="horz" lIns="94599" tIns="47299" rIns="94599" bIns="4729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797230" y="6743373"/>
            <a:ext cx="4435000" cy="355929"/>
          </a:xfrm>
          <a:prstGeom prst="rect">
            <a:avLst/>
          </a:prstGeom>
        </p:spPr>
        <p:txBody>
          <a:bodyPr vert="horz" lIns="94599" tIns="47299" rIns="94599" bIns="47299" rtlCol="0" anchor="b"/>
          <a:lstStyle>
            <a:lvl1pPr algn="r">
              <a:defRPr sz="1200"/>
            </a:lvl1pPr>
          </a:lstStyle>
          <a:p>
            <a:fld id="{46C3D441-26FF-4981-8189-63BCF2AB66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291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292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648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827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37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750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0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201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43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93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38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112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403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94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324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66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525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2701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953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3919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775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533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07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088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309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882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781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688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8285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101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106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63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085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31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710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708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4393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0741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99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068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24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5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997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1813"/>
            <a:ext cx="4732337" cy="2662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64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6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6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>
                <a:solidFill>
                  <a:srgbClr val="93A299">
                    <a:shade val="75000"/>
                  </a:srgbClr>
                </a:solidFill>
              </a:rPr>
              <a:pPr/>
              <a:t>11/15/2018</a:t>
            </a:fld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90B41CA-569D-40E7-8E58-026C0338B2C8}" type="slidenum">
              <a:rPr lang="en-US" smtClean="0">
                <a:solidFill>
                  <a:srgbClr val="93A299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0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>
                <a:solidFill>
                  <a:srgbClr val="93A299">
                    <a:shade val="75000"/>
                  </a:srgbClr>
                </a:solidFill>
              </a:rPr>
              <a:pPr/>
              <a:t>11/15/2018</a:t>
            </a:fld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>
                <a:solidFill>
                  <a:srgbClr val="93A299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48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9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9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>
                <a:solidFill>
                  <a:srgbClr val="93A299">
                    <a:shade val="75000"/>
                  </a:srgbClr>
                </a:solidFill>
              </a:rPr>
              <a:pPr/>
              <a:t>11/15/2018</a:t>
            </a:fld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>
                <a:solidFill>
                  <a:srgbClr val="93A299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68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>
                <a:solidFill>
                  <a:srgbClr val="93A299">
                    <a:shade val="75000"/>
                  </a:srgbClr>
                </a:solidFill>
              </a:rPr>
              <a:pPr/>
              <a:t>11/15/2018</a:t>
            </a:fld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3"/>
            <a:ext cx="3860800" cy="288925"/>
          </a:xfrm>
        </p:spPr>
        <p:txBody>
          <a:bodyPr/>
          <a:lstStyle/>
          <a:p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90B41CA-569D-40E7-8E58-026C0338B2C8}" type="slidenum">
              <a:rPr lang="en-US" smtClean="0">
                <a:solidFill>
                  <a:srgbClr val="93A299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9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>
                <a:solidFill>
                  <a:srgbClr val="93A299">
                    <a:shade val="75000"/>
                  </a:srgbClr>
                </a:solidFill>
              </a:rPr>
              <a:pPr/>
              <a:t>11/15/2018</a:t>
            </a:fld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>
                <a:solidFill>
                  <a:srgbClr val="93A299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4630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>
                <a:solidFill>
                  <a:srgbClr val="93A299">
                    <a:shade val="75000"/>
                  </a:srgbClr>
                </a:solidFill>
              </a:rPr>
              <a:pPr/>
              <a:t>11/15/2018</a:t>
            </a:fld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>
                <a:solidFill>
                  <a:srgbClr val="93A299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87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3"/>
            <a:ext cx="11480800" cy="88265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60" y="666750"/>
            <a:ext cx="5720741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71" y="666750"/>
            <a:ext cx="5722988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75260" y="1316040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6198307" y="1316040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>
                <a:solidFill>
                  <a:srgbClr val="93A299">
                    <a:shade val="75000"/>
                  </a:srgbClr>
                </a:solidFill>
              </a:rPr>
              <a:pPr/>
              <a:t>11/15/2018</a:t>
            </a:fld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90B41CA-569D-40E7-8E58-026C0338B2C8}" type="slidenum">
              <a:rPr lang="en-US" smtClean="0">
                <a:solidFill>
                  <a:srgbClr val="93A299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27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>
                <a:solidFill>
                  <a:srgbClr val="93A299">
                    <a:shade val="75000"/>
                  </a:srgbClr>
                </a:solidFill>
              </a:rPr>
              <a:pPr/>
              <a:t>11/15/2018</a:t>
            </a:fld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>
                <a:solidFill>
                  <a:srgbClr val="93A299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>
                <a:solidFill>
                  <a:srgbClr val="93A299">
                    <a:shade val="75000"/>
                  </a:srgbClr>
                </a:solidFill>
              </a:rPr>
              <a:pPr/>
              <a:t>11/15/2018</a:t>
            </a:fld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>
                <a:solidFill>
                  <a:srgbClr val="93A299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19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2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1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3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>
                <a:solidFill>
                  <a:srgbClr val="93A299">
                    <a:shade val="75000"/>
                  </a:srgbClr>
                </a:solidFill>
              </a:rPr>
              <a:pPr/>
              <a:t>11/15/2018</a:t>
            </a:fld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>
                <a:solidFill>
                  <a:srgbClr val="93A299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94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5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A4771-C6EF-4B99-81F4-D30BE4E017A0}" type="datetimeFigureOut">
              <a:rPr lang="en-US" smtClean="0">
                <a:solidFill>
                  <a:srgbClr val="93A299">
                    <a:shade val="75000"/>
                  </a:srgbClr>
                </a:solidFill>
              </a:rPr>
              <a:pPr/>
              <a:t>11/15/2018</a:t>
            </a:fld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B41CA-569D-40E7-8E58-026C0338B2C8}" type="slidenum">
              <a:rPr lang="en-US" smtClean="0">
                <a:solidFill>
                  <a:srgbClr val="93A299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93A299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21"/>
            <a:ext cx="7823200" cy="768351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9328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90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6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r"/>
            <a:fld id="{D80A4771-C6EF-4B99-81F4-D30BE4E017A0}" type="datetimeFigureOut">
              <a:rPr lang="en-US" smtClean="0">
                <a:solidFill>
                  <a:srgbClr val="93A299">
                    <a:shade val="75000"/>
                  </a:srgbClr>
                </a:solidFill>
              </a:rPr>
              <a:pPr algn="r"/>
              <a:t>11/15/2018</a:t>
            </a:fld>
            <a:endParaRPr lang="en-US">
              <a:solidFill>
                <a:srgbClr val="ECEDD1">
                  <a:shade val="50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3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>
              <a:solidFill>
                <a:srgbClr val="ECED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4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ctr"/>
            <a:fld id="{990B41CA-569D-40E7-8E58-026C0338B2C8}" type="slidenum">
              <a:rPr lang="en-US" smtClean="0">
                <a:solidFill>
                  <a:srgbClr val="93A299">
                    <a:shade val="75000"/>
                  </a:srgbClr>
                </a:solidFill>
              </a:rPr>
              <a:pPr algn="ctr"/>
              <a:t>‹#›</a:t>
            </a:fld>
            <a:endParaRPr lang="en-US">
              <a:solidFill>
                <a:srgbClr val="ECEDD1">
                  <a:shade val="50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90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9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33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5"/>
            <a:ext cx="12192000" cy="1165915"/>
          </a:xfrm>
          <a:prstGeom prst="rect">
            <a:avLst/>
          </a:prstGeom>
          <a:solidFill>
            <a:srgbClr val="92D05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5916" y="1"/>
            <a:ext cx="4013684" cy="116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000" b="1" spc="-150" dirty="0">
                <a:solidFill>
                  <a:srgbClr val="ECEDD1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ПЕТЕРБУРГСКИЙ ГОСУДАРСТВЕННЫЙ УНИВЕРСИТЕТ ПУТЕЙ СООБЩЕНИЯ</a:t>
            </a:r>
          </a:p>
          <a:p>
            <a:pPr algn="ctr">
              <a:defRPr/>
            </a:pPr>
            <a:r>
              <a:rPr lang="ru-RU" sz="2000" b="1" spc="-150" dirty="0">
                <a:solidFill>
                  <a:srgbClr val="ECEDD1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императора  Александра </a:t>
            </a:r>
            <a:r>
              <a:rPr lang="en-US" sz="2000" b="1" spc="-150" dirty="0">
                <a:solidFill>
                  <a:srgbClr val="ECEDD1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ru-RU" sz="2000" b="1" spc="-150" dirty="0">
              <a:solidFill>
                <a:srgbClr val="ECEDD1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084" y="1"/>
            <a:ext cx="3053916" cy="1143033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0" y="6374218"/>
            <a:ext cx="12192000" cy="506669"/>
            <a:chOff x="0" y="6381328"/>
            <a:chExt cx="9144000" cy="47667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6381328"/>
              <a:ext cx="9144000" cy="476672"/>
            </a:xfrm>
            <a:prstGeom prst="rect">
              <a:avLst/>
            </a:prstGeom>
            <a:solidFill>
              <a:srgbClr val="92D050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1600" dirty="0">
                <a:solidFill>
                  <a:prstClr val="white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87746" y="6381328"/>
              <a:ext cx="6964574" cy="2750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ru-RU" sz="1300" i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3" y="6443375"/>
            <a:ext cx="1080121" cy="35601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47528" y="6381329"/>
            <a:ext cx="10344472" cy="47667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700" dirty="0">
                <a:solidFill>
                  <a:srgbClr val="564B3C">
                    <a:satMod val="130000"/>
                  </a:srgbClr>
                </a:solidFill>
              </a:rPr>
              <a:t>«Автоматизации Технического Обслуживания,</a:t>
            </a:r>
            <a:r>
              <a:rPr lang="en-US" sz="1700" dirty="0">
                <a:solidFill>
                  <a:srgbClr val="564B3C">
                    <a:satMod val="130000"/>
                  </a:srgbClr>
                </a:solidFill>
              </a:rPr>
              <a:t> </a:t>
            </a:r>
            <a:r>
              <a:rPr lang="ru-RU" sz="1700" dirty="0">
                <a:solidFill>
                  <a:srgbClr val="564B3C">
                    <a:satMod val="130000"/>
                  </a:srgbClr>
                </a:solidFill>
              </a:rPr>
              <a:t>Диагностика и Мониторинг СЖАТ»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5916" y="5373215"/>
            <a:ext cx="12197916" cy="1008113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defRPr/>
            </a:pPr>
            <a:r>
              <a:rPr lang="ru-RU" sz="2000" cap="none" dirty="0" smtClean="0">
                <a:solidFill>
                  <a:srgbClr val="4F81BD">
                    <a:lumMod val="50000"/>
                  </a:srgbClr>
                </a:solidFill>
                <a:effectLst/>
                <a:latin typeface="Tahoma" pitchFamily="34" charset="0"/>
                <a:ea typeface="+mn-ea"/>
                <a:cs typeface="+mn-cs"/>
              </a:rPr>
              <a:t>Аппаратно-программный комплекс автоматизации работы</a:t>
            </a:r>
            <a:endParaRPr lang="en-US" sz="2000" cap="none" dirty="0" smtClean="0">
              <a:solidFill>
                <a:srgbClr val="4F81BD">
                  <a:lumMod val="50000"/>
                </a:srgbClr>
              </a:solidFill>
              <a:effectLst/>
              <a:latin typeface="Tahoma" pitchFamily="34" charset="0"/>
              <a:ea typeface="+mn-ea"/>
              <a:cs typeface="+mn-cs"/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2000" cap="none" dirty="0" smtClean="0">
                <a:solidFill>
                  <a:srgbClr val="4F81BD">
                    <a:lumMod val="50000"/>
                  </a:srgbClr>
                </a:solidFill>
                <a:effectLst/>
                <a:latin typeface="Tahoma" pitchFamily="34" charset="0"/>
                <a:ea typeface="+mn-ea"/>
                <a:cs typeface="+mn-cs"/>
              </a:rPr>
              <a:t>ремонтно-технологического участка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2000" cap="none" dirty="0" smtClean="0">
                <a:solidFill>
                  <a:srgbClr val="4F81BD">
                    <a:lumMod val="50000"/>
                  </a:srgbClr>
                </a:solidFill>
                <a:effectLst/>
                <a:latin typeface="Tahoma" pitchFamily="34" charset="0"/>
              </a:rPr>
              <a:t>на </a:t>
            </a:r>
            <a:r>
              <a:rPr lang="ru-RU" sz="2000" cap="none" dirty="0">
                <a:solidFill>
                  <a:srgbClr val="4F81BD">
                    <a:lumMod val="50000"/>
                  </a:srgbClr>
                </a:solidFill>
                <a:effectLst/>
                <a:latin typeface="Tahoma" pitchFamily="34" charset="0"/>
              </a:rPr>
              <a:t>основе безбумажной технологии </a:t>
            </a:r>
            <a:r>
              <a:rPr lang="ru-RU" sz="2000" cap="none" dirty="0">
                <a:solidFill>
                  <a:srgbClr val="4F81BD">
                    <a:lumMod val="50000"/>
                  </a:srgbClr>
                </a:solidFill>
                <a:effectLst/>
                <a:latin typeface="Tahoma" pitchFamily="34" charset="0"/>
              </a:rPr>
              <a:t>с применением </a:t>
            </a:r>
            <a:r>
              <a:rPr lang="ru-RU" sz="2000" cap="none" dirty="0" smtClean="0">
                <a:solidFill>
                  <a:srgbClr val="4F81BD">
                    <a:lumMod val="50000"/>
                  </a:srgbClr>
                </a:solidFill>
                <a:effectLst/>
                <a:latin typeface="Tahoma" pitchFamily="34" charset="0"/>
              </a:rPr>
              <a:t>штрихкодирования</a:t>
            </a:r>
            <a:endParaRPr lang="ru-RU" sz="2000" b="1" cap="none" dirty="0">
              <a:solidFill>
                <a:srgbClr val="4F81BD">
                  <a:lumMod val="50000"/>
                </a:srgbClr>
              </a:solidFill>
              <a:effectLst/>
              <a:latin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652504"/>
            <a:ext cx="1219200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0" b="1" dirty="0" smtClean="0">
                <a:ln w="63500" cmpd="dbl">
                  <a:gradFill flip="none" rotWithShape="1">
                    <a:gsLst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16200000" scaled="1"/>
                    <a:tileRect/>
                  </a:gradFill>
                </a:ln>
                <a:solidFill>
                  <a:srgbClr val="00B050"/>
                </a:solidFill>
              </a:rPr>
              <a:t>РТУ-ШК</a:t>
            </a:r>
            <a:endParaRPr lang="ru-RU" sz="20000" b="1" dirty="0">
              <a:ln w="63500" cmpd="dbl"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0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1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4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72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55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29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16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75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9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42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14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1384" y="2105560"/>
            <a:ext cx="322159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63500" cmpd="dbl">
                  <a:gradFill flip="none" rotWithShape="1">
                    <a:gsLst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16200000" scaled="1"/>
                    <a:tileRect/>
                  </a:gradFill>
                </a:ln>
                <a:solidFill>
                  <a:srgbClr val="00B050"/>
                </a:solidFill>
              </a:rPr>
              <a:t>АРМ-Р</a:t>
            </a:r>
            <a:endParaRPr lang="ru-RU" sz="6000" b="1" dirty="0">
              <a:ln w="63500" cmpd="dbl"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</a:ln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84232" y="620688"/>
            <a:ext cx="322159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63500" cmpd="dbl">
                  <a:gradFill flip="none" rotWithShape="1">
                    <a:gsLst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16200000" scaled="1"/>
                    <a:tileRect/>
                  </a:gradFill>
                </a:ln>
                <a:solidFill>
                  <a:srgbClr val="00B050"/>
                </a:solidFill>
              </a:rPr>
              <a:t>АРМ-П</a:t>
            </a:r>
            <a:endParaRPr lang="ru-RU" sz="6000" b="1" dirty="0">
              <a:ln w="63500" cmpd="dbl"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</a:ln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72" y="-8813"/>
            <a:ext cx="67342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0" b="1" dirty="0" smtClean="0">
                <a:ln w="63500" cmpd="dbl">
                  <a:gradFill flip="none" rotWithShape="1">
                    <a:gsLst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16200000" scaled="1"/>
                    <a:tileRect/>
                  </a:gradFill>
                </a:ln>
                <a:solidFill>
                  <a:srgbClr val="00B050"/>
                </a:solidFill>
              </a:rPr>
              <a:t>РТУ-ШК</a:t>
            </a:r>
            <a:endParaRPr lang="ru-RU" sz="12000" b="1" dirty="0">
              <a:ln w="63500" cmpd="dbl"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200000" scaled="1"/>
                  <a:tileRect/>
                </a:gra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08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69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46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59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35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33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2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1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23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59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3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4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1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01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30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56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9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70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91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47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59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76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1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38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7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0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82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0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8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34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48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8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88A20D5-DA92-4B85-873A-7F852F1137AA}">
  <we:reference id="wa104380594" version="1.0.0.0" store="ru-RU" storeType="OMEX"/>
  <we:alternateReferences>
    <we:reference id="WA104380594" version="1.0.0.0" store="WA104380594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7256</TotalTime>
  <Words>78</Words>
  <Application>Microsoft Office PowerPoint</Application>
  <PresentationFormat>Широкоэкранный</PresentationFormat>
  <Paragraphs>53</Paragraphs>
  <Slides>44</Slides>
  <Notes>43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Calibri</vt:lpstr>
      <vt:lpstr>Candara</vt:lpstr>
      <vt:lpstr>Tahoma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Гипротранссигналсвязь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Информатизация хозяйства  автоматики и телемеханики</dc:title>
  <dc:creator>Задорожный Виталий Владимирович</dc:creator>
  <cp:lastModifiedBy>Кибальчич Николай Владимирович</cp:lastModifiedBy>
  <cp:revision>381</cp:revision>
  <cp:lastPrinted>2017-01-18T11:49:39Z</cp:lastPrinted>
  <dcterms:created xsi:type="dcterms:W3CDTF">2016-09-23T15:04:57Z</dcterms:created>
  <dcterms:modified xsi:type="dcterms:W3CDTF">2018-11-16T06:21:08Z</dcterms:modified>
</cp:coreProperties>
</file>